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84" r:id="rId5"/>
  </p:sldMasterIdLst>
  <p:notesMasterIdLst>
    <p:notesMasterId r:id="rId45"/>
  </p:notesMasterIdLst>
  <p:handoutMasterIdLst>
    <p:handoutMasterId r:id="rId46"/>
  </p:handoutMasterIdLst>
  <p:sldIdLst>
    <p:sldId id="548" r:id="rId6"/>
    <p:sldId id="550" r:id="rId7"/>
    <p:sldId id="549" r:id="rId8"/>
    <p:sldId id="725" r:id="rId9"/>
    <p:sldId id="762" r:id="rId10"/>
    <p:sldId id="552" r:id="rId11"/>
    <p:sldId id="726" r:id="rId12"/>
    <p:sldId id="730" r:id="rId13"/>
    <p:sldId id="727" r:id="rId14"/>
    <p:sldId id="731" r:id="rId15"/>
    <p:sldId id="728" r:id="rId16"/>
    <p:sldId id="732" r:id="rId17"/>
    <p:sldId id="733" r:id="rId18"/>
    <p:sldId id="734" r:id="rId19"/>
    <p:sldId id="735" r:id="rId20"/>
    <p:sldId id="738" r:id="rId21"/>
    <p:sldId id="739" r:id="rId22"/>
    <p:sldId id="740" r:id="rId23"/>
    <p:sldId id="741" r:id="rId24"/>
    <p:sldId id="742" r:id="rId25"/>
    <p:sldId id="743" r:id="rId26"/>
    <p:sldId id="744" r:id="rId27"/>
    <p:sldId id="745" r:id="rId28"/>
    <p:sldId id="746" r:id="rId29"/>
    <p:sldId id="747" r:id="rId30"/>
    <p:sldId id="750" r:id="rId31"/>
    <p:sldId id="751" r:id="rId32"/>
    <p:sldId id="760" r:id="rId33"/>
    <p:sldId id="761" r:id="rId34"/>
    <p:sldId id="752" r:id="rId35"/>
    <p:sldId id="753" r:id="rId36"/>
    <p:sldId id="754" r:id="rId37"/>
    <p:sldId id="755" r:id="rId38"/>
    <p:sldId id="756" r:id="rId39"/>
    <p:sldId id="757" r:id="rId40"/>
    <p:sldId id="758" r:id="rId41"/>
    <p:sldId id="759" r:id="rId42"/>
    <p:sldId id="546" r:id="rId43"/>
    <p:sldId id="547" r:id="rId44"/>
  </p:sldIdLst>
  <p:sldSz cx="12192000" cy="6858000"/>
  <p:notesSz cx="7010400" cy="92964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4" userDrawn="1">
          <p15:clr>
            <a:srgbClr val="A4A3A4"/>
          </p15:clr>
        </p15:guide>
        <p15:guide id="2" pos="2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CC66FF"/>
    <a:srgbClr val="EFEFFB"/>
    <a:srgbClr val="7A0000"/>
    <a:srgbClr val="0C2D83"/>
    <a:srgbClr val="DDDDDD"/>
    <a:srgbClr val="FF0000"/>
    <a:srgbClr val="C0C0C0"/>
    <a:srgbClr val="0080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59" autoAdjust="0"/>
    <p:restoredTop sz="80549" autoAdjust="0"/>
  </p:normalViewPr>
  <p:slideViewPr>
    <p:cSldViewPr snapToGrid="0">
      <p:cViewPr varScale="1">
        <p:scale>
          <a:sx n="55" d="100"/>
          <a:sy n="55" d="100"/>
        </p:scale>
        <p:origin x="108" y="690"/>
      </p:cViewPr>
      <p:guideLst>
        <p:guide orient="horz" pos="894"/>
        <p:guide pos="2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10" d="100"/>
          <a:sy n="110" d="100"/>
        </p:scale>
        <p:origin x="1236" y="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0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645" tIns="46320" rIns="92645" bIns="46320" numCol="1" anchor="t" anchorCtr="0" compatLnSpc="1">
            <a:prstTxWarp prst="textNoShape">
              <a:avLst/>
            </a:prstTxWarp>
          </a:bodyPr>
          <a:lstStyle>
            <a:lvl1pPr algn="l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0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645" tIns="46320" rIns="92645" bIns="463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3325"/>
            <a:ext cx="3038475" cy="460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645" tIns="46320" rIns="92645" bIns="46320" numCol="1" anchor="b" anchorCtr="0" compatLnSpc="1">
            <a:prstTxWarp prst="textNoShape">
              <a:avLst/>
            </a:prstTxWarp>
          </a:bodyPr>
          <a:lstStyle>
            <a:lvl1pPr algn="l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23325"/>
            <a:ext cx="3038475" cy="460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645" tIns="46320" rIns="92645" bIns="463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3037623-65AE-4C98-967E-BDFBADCB66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8084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45" tIns="46320" rIns="92645" bIns="46320" numCol="1" anchor="t" anchorCtr="0" compatLnSpc="1">
            <a:prstTxWarp prst="textNoShape">
              <a:avLst/>
            </a:prstTxWarp>
          </a:bodyPr>
          <a:lstStyle>
            <a:lvl1pPr algn="l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45" tIns="46320" rIns="92645" bIns="463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45" tIns="46320" rIns="92645" bIns="463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45" tIns="46320" rIns="92645" bIns="46320" numCol="1" anchor="b" anchorCtr="0" compatLnSpc="1">
            <a:prstTxWarp prst="textNoShape">
              <a:avLst/>
            </a:prstTxWarp>
          </a:bodyPr>
          <a:lstStyle>
            <a:lvl1pPr algn="l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45" tIns="46320" rIns="92645" bIns="463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87CBB89-29FA-490E-BCB3-A9A0EFEF6CE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6255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Welcome to the ISB &amp; SIB Annual refresher training course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4530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3865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11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40537978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8780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13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1976777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9241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15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39875083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4047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17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0174821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8782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19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488126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0" dirty="0"/>
              <a:t>Why are we here?  DAFI 91-204 requires annual training for all potential primary board members and Human factors experts that may sit on a SIB.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2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30331997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8182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21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4224890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9274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23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567015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5408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25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13612293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2445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27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33834355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4015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29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317939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3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4617921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818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31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10701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77888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33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18670947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6548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35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393882194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2309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37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6501563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38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60731034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915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4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3550697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5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521505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380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7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1469067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We’ll start at the beginning…. A mishap and how we respond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524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This</a:t>
            </a:r>
            <a:r>
              <a:rPr lang="en-US" altLang="en-US" baseline="0" dirty="0"/>
              <a:t> is what we will cover today.</a:t>
            </a:r>
            <a:endParaRPr lang="en-US" alt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4659" indent="-286407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5629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3880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62132" indent="-229126" defTabSz="92764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20384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8635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36887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95138" indent="-229126" defTabSz="92764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762894-B080-452C-88BC-CB4C4AFD2085}" type="slidenum">
              <a:rPr lang="en-US" altLang="en-US" sz="1300"/>
              <a:pPr eaLnBrk="1" hangingPunct="1">
                <a:spcBef>
                  <a:spcPct val="0"/>
                </a:spcBef>
              </a:pPr>
              <a:t>9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1353159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08000" y="1233489"/>
            <a:ext cx="11176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Safeguard Airmen/Guardians  -  Protect Resources  -  Enable Mission Success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508000" y="463254"/>
            <a:ext cx="11176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Headquarters, Air Force Safety Center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368301" y="1832703"/>
            <a:ext cx="11315700" cy="1760220"/>
          </a:xfrm>
        </p:spPr>
        <p:txBody>
          <a:bodyPr/>
          <a:lstStyle>
            <a:lvl1pPr>
              <a:defRPr sz="4400" i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969696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D878B-E1DC-4660-B35E-2A1360676FC3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368301" y="3588363"/>
            <a:ext cx="5127601" cy="2583023"/>
            <a:chOff x="368301" y="3588363"/>
            <a:chExt cx="5127601" cy="2583023"/>
          </a:xfrm>
        </p:grpSpPr>
        <p:grpSp>
          <p:nvGrpSpPr>
            <p:cNvPr id="50176" name="Group 50175"/>
            <p:cNvGrpSpPr/>
            <p:nvPr userDrawn="1"/>
          </p:nvGrpSpPr>
          <p:grpSpPr>
            <a:xfrm>
              <a:off x="368301" y="4255202"/>
              <a:ext cx="5127601" cy="1203952"/>
              <a:chOff x="1419766" y="4113946"/>
              <a:chExt cx="5839020" cy="1370993"/>
            </a:xfrm>
          </p:grpSpPr>
          <p:pic>
            <p:nvPicPr>
              <p:cNvPr id="2" name="Picture 1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5957"/>
              <a:stretch/>
            </p:blipFill>
            <p:spPr>
              <a:xfrm>
                <a:off x="1419766" y="4170831"/>
                <a:ext cx="1863956" cy="131410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6" name="Picture 5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85251" y="4113946"/>
                <a:ext cx="873535" cy="1314108"/>
              </a:xfrm>
              <a:prstGeom prst="rect">
                <a:avLst/>
              </a:prstGeom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6245" y="3588363"/>
              <a:ext cx="2617721" cy="25830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122826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3914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969696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Line 1035"/>
          <p:cNvSpPr>
            <a:spLocks noChangeShapeType="1"/>
          </p:cNvSpPr>
          <p:nvPr userDrawn="1"/>
        </p:nvSpPr>
        <p:spPr bwMode="auto">
          <a:xfrm>
            <a:off x="508000" y="374904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Line 1035"/>
          <p:cNvSpPr>
            <a:spLocks noChangeShapeType="1"/>
          </p:cNvSpPr>
          <p:nvPr userDrawn="1"/>
        </p:nvSpPr>
        <p:spPr bwMode="auto">
          <a:xfrm>
            <a:off x="6099614" y="1228627"/>
            <a:ext cx="0" cy="520988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7393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3937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981200"/>
            <a:ext cx="5461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461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5368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10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24625"/>
            <a:ext cx="162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>
                <a:solidFill>
                  <a:srgbClr val="969696"/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969696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9156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651067" y="6524625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930E7C-D3E4-4F0A-A857-903FFACBB236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157" name="Text Box 1029"/>
          <p:cNvSpPr txBox="1">
            <a:spLocks noChangeArrowheads="1"/>
          </p:cNvSpPr>
          <p:nvPr/>
        </p:nvSpPr>
        <p:spPr bwMode="auto">
          <a:xfrm>
            <a:off x="1727200" y="6491288"/>
            <a:ext cx="8737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Safeguard Airmen/Guardians  -  Protect Resources  </a:t>
            </a:r>
            <a:r>
              <a:rPr kumimoji="0" lang="en-US" sz="16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-  Enable Mission Success</a:t>
            </a:r>
            <a:endParaRPr kumimoji="0" lang="en-US" sz="16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1029" name="Rectangle 1030"/>
          <p:cNvSpPr>
            <a:spLocks noGrp="1" noChangeArrowheads="1"/>
          </p:cNvSpPr>
          <p:nvPr>
            <p:ph type="title"/>
          </p:nvPr>
        </p:nvSpPr>
        <p:spPr bwMode="auto">
          <a:xfrm>
            <a:off x="2218267" y="76200"/>
            <a:ext cx="952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9163" name="Line 1035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164" name="Line 1036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3" name="Rectangle 10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8301" y="1504950"/>
            <a:ext cx="11197167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0"/>
            <a:r>
              <a:rPr lang="en-US" altLang="en-US"/>
              <a:t>2nd Bullet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470048" y="63500"/>
            <a:ext cx="2153038" cy="1086810"/>
            <a:chOff x="470048" y="63500"/>
            <a:chExt cx="2153038" cy="1086810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470048" y="333021"/>
              <a:ext cx="2153038" cy="505530"/>
              <a:chOff x="1419766" y="4113946"/>
              <a:chExt cx="5839020" cy="1370993"/>
            </a:xfrm>
          </p:grpSpPr>
          <p:pic>
            <p:nvPicPr>
              <p:cNvPr id="14" name="Picture 13"/>
              <p:cNvPicPr>
                <a:picLocks noChangeAspect="1"/>
              </p:cNvPicPr>
              <p:nvPr userDrawn="1"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5957"/>
              <a:stretch/>
            </p:blipFill>
            <p:spPr>
              <a:xfrm>
                <a:off x="1419766" y="4170831"/>
                <a:ext cx="1863956" cy="131410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" name="Picture 14"/>
              <p:cNvPicPr>
                <a:picLocks noChangeAspect="1"/>
              </p:cNvPicPr>
              <p:nvPr userDrawn="1"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85251" y="4113946"/>
                <a:ext cx="873535" cy="1314108"/>
              </a:xfrm>
              <a:prstGeom prst="rect">
                <a:avLst/>
              </a:prstGeom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759" y="63500"/>
              <a:ext cx="1101409" cy="108681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793774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50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88975" indent="-282575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2pPr>
      <a:lvl3pPr marL="1027113" indent="-223838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ISB &amp; SIB Hand Off Brief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D878B-E1DC-4660-B35E-2A1360676FC3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39633" y="4832358"/>
            <a:ext cx="35443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FF0000"/>
                </a:solidFill>
              </a:rPr>
              <a:t>Draft Annual Refresher</a:t>
            </a:r>
          </a:p>
          <a:p>
            <a:pPr algn="r"/>
            <a:r>
              <a:rPr lang="en-US" sz="2400" b="1" dirty="0">
                <a:solidFill>
                  <a:srgbClr val="FF0000"/>
                </a:solidFill>
              </a:rPr>
              <a:t>03 Aug 2023</a:t>
            </a:r>
          </a:p>
        </p:txBody>
      </p:sp>
    </p:spTree>
    <p:extLst>
      <p:ext uri="{BB962C8B-B14F-4D97-AF65-F5344CB8AC3E}">
        <p14:creationId xmlns:p14="http://schemas.microsoft.com/office/powerpoint/2010/main" val="3072834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Planned Mission</a:t>
            </a:r>
          </a:p>
        </p:txBody>
      </p:sp>
    </p:spTree>
    <p:extLst>
      <p:ext uri="{BB962C8B-B14F-4D97-AF65-F5344CB8AC3E}">
        <p14:creationId xmlns:p14="http://schemas.microsoft.com/office/powerpoint/2010/main" val="40720602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Planned Mission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1525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Mishap Chronology</a:t>
            </a:r>
          </a:p>
        </p:txBody>
      </p:sp>
    </p:spTree>
    <p:extLst>
      <p:ext uri="{BB962C8B-B14F-4D97-AF65-F5344CB8AC3E}">
        <p14:creationId xmlns:p14="http://schemas.microsoft.com/office/powerpoint/2010/main" val="37110653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Mishap Chronology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3941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Crash Site</a:t>
            </a:r>
          </a:p>
        </p:txBody>
      </p:sp>
    </p:spTree>
    <p:extLst>
      <p:ext uri="{BB962C8B-B14F-4D97-AF65-F5344CB8AC3E}">
        <p14:creationId xmlns:p14="http://schemas.microsoft.com/office/powerpoint/2010/main" val="19375485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Crash Site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50310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Crew Status</a:t>
            </a:r>
          </a:p>
        </p:txBody>
      </p:sp>
    </p:spTree>
    <p:extLst>
      <p:ext uri="{BB962C8B-B14F-4D97-AF65-F5344CB8AC3E}">
        <p14:creationId xmlns:p14="http://schemas.microsoft.com/office/powerpoint/2010/main" val="3270794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Crew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76984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Mortuary Affairs</a:t>
            </a:r>
          </a:p>
        </p:txBody>
      </p:sp>
    </p:spTree>
    <p:extLst>
      <p:ext uri="{BB962C8B-B14F-4D97-AF65-F5344CB8AC3E}">
        <p14:creationId xmlns:p14="http://schemas.microsoft.com/office/powerpoint/2010/main" val="3893570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Mortuary Affairs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940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Privilege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8301" y="1504950"/>
            <a:ext cx="11374966" cy="474345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For Official Use Only</a:t>
            </a: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en-US" dirty="0"/>
              <a:t>This contains privileged, limited-use safety information. Unauthorized use or disclosure can subject you to criminal prosecution, termination of employment, civil liability, or other adverse actions. See AFI 91-204, Chapter 4 for restrictions. Destroy in accordance with AFMAN 33-363 when no longer needed for mishap prevention purposes.</a:t>
            </a:r>
          </a:p>
          <a:p>
            <a:pPr marL="0" indent="0" algn="ctr">
              <a:buFont typeface="Wingdings" panose="05000000000000000000" pitchFamily="2" charset="2"/>
              <a:buNone/>
            </a:pP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7710AABB-BF1D-22E5-9FE4-B375DEB647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2212" y="5141118"/>
            <a:ext cx="47275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 dirty="0"/>
              <a:t>Please secure all cell phones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 dirty="0"/>
              <a:t>and other portable electronic devices</a:t>
            </a:r>
          </a:p>
        </p:txBody>
      </p:sp>
    </p:spTree>
    <p:extLst>
      <p:ext uri="{BB962C8B-B14F-4D97-AF65-F5344CB8AC3E}">
        <p14:creationId xmlns:p14="http://schemas.microsoft.com/office/powerpoint/2010/main" val="431130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Mishap Equipment</a:t>
            </a:r>
          </a:p>
        </p:txBody>
      </p:sp>
    </p:spTree>
    <p:extLst>
      <p:ext uri="{BB962C8B-B14F-4D97-AF65-F5344CB8AC3E}">
        <p14:creationId xmlns:p14="http://schemas.microsoft.com/office/powerpoint/2010/main" val="21020975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kern="0" dirty="0">
                <a:latin typeface="Arial" panose="020B0604020202020204" pitchFamily="34" charset="0"/>
                <a:cs typeface="Arial" panose="020B0604020202020204" pitchFamily="34" charset="0"/>
              </a:rPr>
              <a:t>Mishap Equipment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85823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Toxicology Testing</a:t>
            </a:r>
          </a:p>
        </p:txBody>
      </p:sp>
    </p:spTree>
    <p:extLst>
      <p:ext uri="{BB962C8B-B14F-4D97-AF65-F5344CB8AC3E}">
        <p14:creationId xmlns:p14="http://schemas.microsoft.com/office/powerpoint/2010/main" val="9347917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kern="0" dirty="0">
                <a:latin typeface="Arial" panose="020B0604020202020204" pitchFamily="34" charset="0"/>
                <a:cs typeface="Arial" panose="020B0604020202020204" pitchFamily="34" charset="0"/>
              </a:rPr>
              <a:t>Toxicology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3547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Accomplished Interviews</a:t>
            </a:r>
          </a:p>
        </p:txBody>
      </p:sp>
    </p:spTree>
    <p:extLst>
      <p:ext uri="{BB962C8B-B14F-4D97-AF65-F5344CB8AC3E}">
        <p14:creationId xmlns:p14="http://schemas.microsoft.com/office/powerpoint/2010/main" val="27422180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Accomplished Interviews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50088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Records Impoundment</a:t>
            </a:r>
          </a:p>
        </p:txBody>
      </p:sp>
    </p:spTree>
    <p:extLst>
      <p:ext uri="{BB962C8B-B14F-4D97-AF65-F5344CB8AC3E}">
        <p14:creationId xmlns:p14="http://schemas.microsoft.com/office/powerpoint/2010/main" val="42633128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kern="0" dirty="0">
                <a:latin typeface="Arial" panose="020B0604020202020204" pitchFamily="34" charset="0"/>
                <a:cs typeface="Arial" panose="020B0604020202020204" pitchFamily="34" charset="0"/>
              </a:rPr>
              <a:t>Records Impoundment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40434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Media Interest</a:t>
            </a:r>
          </a:p>
        </p:txBody>
      </p:sp>
    </p:spTree>
    <p:extLst>
      <p:ext uri="{BB962C8B-B14F-4D97-AF65-F5344CB8AC3E}">
        <p14:creationId xmlns:p14="http://schemas.microsoft.com/office/powerpoint/2010/main" val="13723001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kern="0" dirty="0">
                <a:latin typeface="Arial" panose="020B0604020202020204" pitchFamily="34" charset="0"/>
                <a:cs typeface="Arial" panose="020B0604020202020204" pitchFamily="34" charset="0"/>
              </a:rPr>
              <a:t>Media Interest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8676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Type of Mishap:  Pre-Launch, Launch, Orbital, Reentry, Ground-Base Space Systems</a:t>
            </a:r>
          </a:p>
          <a:p>
            <a:r>
              <a:rPr lang="en-US" dirty="0"/>
              <a:t>Mishap Class:  A, B, C, D, E, Accident, Nuclear Surety, Hazard, or Incident</a:t>
            </a:r>
          </a:p>
          <a:p>
            <a:r>
              <a:rPr lang="en-US" dirty="0"/>
              <a:t>Mishap Date and Time:  2023010 123717Z</a:t>
            </a:r>
          </a:p>
          <a:p>
            <a:r>
              <a:rPr lang="en-US" dirty="0"/>
              <a:t>Mishap Location:  SPFB, Launch Pad, Orbit, Etc.</a:t>
            </a:r>
          </a:p>
          <a:p>
            <a:r>
              <a:rPr lang="en-US" dirty="0"/>
              <a:t>Space (Related) Equipment Type:  Launch Vehicle, Space Vehicle, Radar, Etc.</a:t>
            </a:r>
          </a:p>
          <a:p>
            <a:r>
              <a:rPr lang="en-US" dirty="0"/>
              <a:t>Serial Number:  If Applicable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50702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SIB Logistics</a:t>
            </a:r>
          </a:p>
        </p:txBody>
      </p:sp>
    </p:spTree>
    <p:extLst>
      <p:ext uri="{BB962C8B-B14F-4D97-AF65-F5344CB8AC3E}">
        <p14:creationId xmlns:p14="http://schemas.microsoft.com/office/powerpoint/2010/main" val="23149353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kern="0" dirty="0">
                <a:latin typeface="Arial" panose="020B0604020202020204" pitchFamily="34" charset="0"/>
                <a:cs typeface="Arial" panose="020B0604020202020204" pitchFamily="34" charset="0"/>
              </a:rPr>
              <a:t>SIB Logistics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9675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Admin - POC Information</a:t>
            </a:r>
          </a:p>
        </p:txBody>
      </p:sp>
    </p:spTree>
    <p:extLst>
      <p:ext uri="{BB962C8B-B14F-4D97-AF65-F5344CB8AC3E}">
        <p14:creationId xmlns:p14="http://schemas.microsoft.com/office/powerpoint/2010/main" val="21020462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 - POC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19805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Outstanding Issues</a:t>
            </a:r>
          </a:p>
        </p:txBody>
      </p:sp>
    </p:spTree>
    <p:extLst>
      <p:ext uri="{BB962C8B-B14F-4D97-AF65-F5344CB8AC3E}">
        <p14:creationId xmlns:p14="http://schemas.microsoft.com/office/powerpoint/2010/main" val="31412125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Outstanding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0241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Local Area Safety</a:t>
            </a:r>
          </a:p>
        </p:txBody>
      </p:sp>
    </p:spTree>
    <p:extLst>
      <p:ext uri="{BB962C8B-B14F-4D97-AF65-F5344CB8AC3E}">
        <p14:creationId xmlns:p14="http://schemas.microsoft.com/office/powerpoint/2010/main" val="17841425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kern="0" dirty="0">
                <a:latin typeface="Arial" panose="020B0604020202020204" pitchFamily="34" charset="0"/>
                <a:cs typeface="Arial" panose="020B0604020202020204" pitchFamily="34" charset="0"/>
              </a:rPr>
              <a:t>Local Area Safety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A, B, C</a:t>
            </a:r>
          </a:p>
          <a:p>
            <a:pPr>
              <a:defRPr/>
            </a:pPr>
            <a:r>
              <a:rPr lang="en-US" dirty="0"/>
              <a:t>X, Y,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3045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905816FE-AD8F-D857-DED7-60F7CFA0C6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3767" y="4500192"/>
            <a:ext cx="1819300" cy="174820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856075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460" y="2004752"/>
            <a:ext cx="5744377" cy="373432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84447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(1)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6F4ED09-4FA1-014A-05FB-4334C687E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300" y="1504950"/>
            <a:ext cx="11196638" cy="4743450"/>
          </a:xfrm>
        </p:spPr>
        <p:txBody>
          <a:bodyPr/>
          <a:lstStyle/>
          <a:p>
            <a:pPr>
              <a:defRPr/>
            </a:pPr>
            <a:r>
              <a:rPr lang="en-US" kern="0" dirty="0"/>
              <a:t>ISB Members</a:t>
            </a:r>
          </a:p>
          <a:p>
            <a:pPr>
              <a:defRPr/>
            </a:pPr>
            <a:r>
              <a:rPr lang="en-US" kern="0" dirty="0"/>
              <a:t>Mishap Data</a:t>
            </a:r>
          </a:p>
          <a:p>
            <a:pPr>
              <a:defRPr/>
            </a:pPr>
            <a:r>
              <a:rPr lang="en-US" dirty="0"/>
              <a:t>Planned Mission</a:t>
            </a:r>
          </a:p>
          <a:p>
            <a:pPr>
              <a:defRPr/>
            </a:pPr>
            <a:r>
              <a:rPr lang="en-US" dirty="0"/>
              <a:t>Mishap Chronology</a:t>
            </a:r>
            <a:endParaRPr lang="en-US" kern="0" dirty="0"/>
          </a:p>
          <a:p>
            <a:pPr>
              <a:defRPr/>
            </a:pPr>
            <a:r>
              <a:rPr lang="en-US" dirty="0"/>
              <a:t>Crash Site</a:t>
            </a:r>
            <a:endParaRPr lang="en-US" kern="0" dirty="0"/>
          </a:p>
          <a:p>
            <a:pPr>
              <a:defRPr/>
            </a:pPr>
            <a:r>
              <a:rPr lang="en-US" dirty="0"/>
              <a:t>Crew Status</a:t>
            </a:r>
            <a:endParaRPr lang="en-US" kern="0" dirty="0"/>
          </a:p>
          <a:p>
            <a:pPr>
              <a:defRPr/>
            </a:pPr>
            <a:r>
              <a:rPr lang="en-US" dirty="0"/>
              <a:t>Mortuary Affairs</a:t>
            </a:r>
            <a:endParaRPr lang="en-US" kern="0" dirty="0"/>
          </a:p>
          <a:p>
            <a:pPr>
              <a:defRPr/>
            </a:pPr>
            <a:r>
              <a:rPr lang="en-US" kern="0" dirty="0"/>
              <a:t>Mishap Equipment</a:t>
            </a:r>
          </a:p>
        </p:txBody>
      </p:sp>
    </p:spTree>
    <p:extLst>
      <p:ext uri="{BB962C8B-B14F-4D97-AF65-F5344CB8AC3E}">
        <p14:creationId xmlns:p14="http://schemas.microsoft.com/office/powerpoint/2010/main" val="842601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kern="0" dirty="0"/>
              <a:t>Toxicology Testing</a:t>
            </a:r>
          </a:p>
          <a:p>
            <a:pPr>
              <a:defRPr/>
            </a:pPr>
            <a:r>
              <a:rPr lang="en-US" kern="0" dirty="0"/>
              <a:t>Accomplished Interviews</a:t>
            </a:r>
          </a:p>
          <a:p>
            <a:pPr>
              <a:defRPr/>
            </a:pPr>
            <a:r>
              <a:rPr lang="en-US" kern="0" dirty="0"/>
              <a:t>Records Impoundment</a:t>
            </a:r>
          </a:p>
          <a:p>
            <a:pPr>
              <a:defRPr/>
            </a:pPr>
            <a:r>
              <a:rPr lang="en-US" kern="0" dirty="0"/>
              <a:t>Media Interest</a:t>
            </a:r>
          </a:p>
          <a:p>
            <a:pPr>
              <a:defRPr/>
            </a:pPr>
            <a:r>
              <a:rPr lang="en-US" kern="0" dirty="0"/>
              <a:t>SIB Logistics</a:t>
            </a:r>
          </a:p>
          <a:p>
            <a:pPr>
              <a:defRPr/>
            </a:pPr>
            <a:r>
              <a:rPr lang="en-US" kern="0" dirty="0"/>
              <a:t>Admin – POC Information</a:t>
            </a:r>
          </a:p>
          <a:p>
            <a:pPr>
              <a:defRPr/>
            </a:pPr>
            <a:r>
              <a:rPr lang="en-US" kern="0" dirty="0"/>
              <a:t>Outstanding Issues</a:t>
            </a:r>
          </a:p>
          <a:p>
            <a:pPr>
              <a:defRPr/>
            </a:pPr>
            <a:r>
              <a:rPr lang="en-US" kern="0" dirty="0"/>
              <a:t>Local Area Safety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7068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ISB Members</a:t>
            </a:r>
          </a:p>
        </p:txBody>
      </p:sp>
    </p:spTree>
    <p:extLst>
      <p:ext uri="{BB962C8B-B14F-4D97-AF65-F5344CB8AC3E}">
        <p14:creationId xmlns:p14="http://schemas.microsoft.com/office/powerpoint/2010/main" val="2627493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ISB Members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3659188" algn="l"/>
              </a:tabLst>
            </a:pPr>
            <a:r>
              <a:rPr lang="en-US" altLang="en-US" dirty="0"/>
              <a:t>Board President:  </a:t>
            </a:r>
          </a:p>
          <a:p>
            <a:pPr>
              <a:tabLst>
                <a:tab pos="3659188" algn="l"/>
              </a:tabLst>
            </a:pPr>
            <a:r>
              <a:rPr lang="en-US" altLang="en-US" dirty="0"/>
              <a:t>Investigating Officer:</a:t>
            </a:r>
          </a:p>
          <a:p>
            <a:pPr>
              <a:tabLst>
                <a:tab pos="3659188" algn="l"/>
              </a:tabLst>
            </a:pPr>
            <a:r>
              <a:rPr lang="en-US" altLang="en-US" dirty="0"/>
              <a:t>Pilot Member:  </a:t>
            </a:r>
          </a:p>
          <a:p>
            <a:pPr>
              <a:tabLst>
                <a:tab pos="3659188" algn="l"/>
              </a:tabLst>
            </a:pPr>
            <a:r>
              <a:rPr lang="en-US" altLang="en-US" dirty="0"/>
              <a:t>Maintenance Member:	</a:t>
            </a:r>
          </a:p>
          <a:p>
            <a:pPr>
              <a:tabLst>
                <a:tab pos="3659188" algn="l"/>
              </a:tabLst>
            </a:pPr>
            <a:r>
              <a:rPr lang="en-US" altLang="en-US" dirty="0"/>
              <a:t>Flight Surgeon:  </a:t>
            </a:r>
          </a:p>
          <a:p>
            <a:pPr>
              <a:tabLst>
                <a:tab pos="3659188" algn="l"/>
              </a:tabLst>
            </a:pPr>
            <a:r>
              <a:rPr lang="en-US" altLang="en-US" dirty="0"/>
              <a:t>Recorder: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278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CB288E-0FF2-52A2-D78B-F9DF4D6F0B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 trans="500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363100"/>
            <a:ext cx="11177516" cy="502207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4968" y="1363100"/>
            <a:ext cx="11177515" cy="502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4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6600" kern="0" dirty="0">
                <a:latin typeface="Arial" panose="020B0604020202020204" pitchFamily="34" charset="0"/>
                <a:cs typeface="Arial" panose="020B0604020202020204" pitchFamily="34" charset="0"/>
              </a:rPr>
              <a:t>Mishap Data</a:t>
            </a:r>
          </a:p>
        </p:txBody>
      </p:sp>
    </p:spTree>
    <p:extLst>
      <p:ext uri="{BB962C8B-B14F-4D97-AF65-F5344CB8AC3E}">
        <p14:creationId xmlns:p14="http://schemas.microsoft.com/office/powerpoint/2010/main" val="1214394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Mishap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Unit Assigned:  						</a:t>
            </a:r>
          </a:p>
          <a:p>
            <a:r>
              <a:rPr lang="en-US" altLang="en-US" dirty="0"/>
              <a:t>Type of Equipment: 		</a:t>
            </a:r>
          </a:p>
          <a:p>
            <a:r>
              <a:rPr lang="en-US" altLang="en-US" dirty="0"/>
              <a:t>Assigned Base:  </a:t>
            </a:r>
          </a:p>
          <a:p>
            <a:r>
              <a:rPr lang="en-US" altLang="en-US" dirty="0"/>
              <a:t>Mishap Location:</a:t>
            </a:r>
          </a:p>
          <a:p>
            <a:r>
              <a:rPr lang="en-US" altLang="en-US" dirty="0"/>
              <a:t>Date &amp; Time: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5572135"/>
      </p:ext>
    </p:extLst>
  </p:cSld>
  <p:clrMapOvr>
    <a:masterClrMapping/>
  </p:clrMapOvr>
</p:sld>
</file>

<file path=ppt/theme/theme1.xml><?xml version="1.0" encoding="utf-8"?>
<a:theme xmlns:a="http://schemas.openxmlformats.org/drawingml/2006/main" name="4_USAF(Unclas)">
  <a:themeElements>
    <a:clrScheme name="USAF(Unclas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SAF(Unclas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SAF(Unclas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AF(Unclas)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>
  <documentManagement>
    <DateandTime xmlns="81d76e57-358b-4421-8e35-ee887a16e535" xsi:nil="true"/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FD21D975C59B43AFAB5B302237FE8A" ma:contentTypeVersion="1" ma:contentTypeDescription="Create a new document." ma:contentTypeScope="" ma:versionID="5b30adaab5da9e6c17726d9da085eedf">
  <xsd:schema xmlns:xsd="http://www.w3.org/2001/XMLSchema" xmlns:xs="http://www.w3.org/2001/XMLSchema" xmlns:p="http://schemas.microsoft.com/office/2006/metadata/properties" xmlns:ns2="81d76e57-358b-4421-8e35-ee887a16e535" targetNamespace="http://schemas.microsoft.com/office/2006/metadata/properties" ma:root="true" ma:fieldsID="02ad07fbfac7255d45ce97fe9acd2a0c" ns2:_="">
    <xsd:import namespace="81d76e57-358b-4421-8e35-ee887a16e535"/>
    <xsd:element name="properties">
      <xsd:complexType>
        <xsd:sequence>
          <xsd:element name="documentManagement">
            <xsd:complexType>
              <xsd:all>
                <xsd:element ref="ns2:Dateand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76e57-358b-4421-8e35-ee887a16e535" elementFormDefault="qualified">
    <xsd:import namespace="http://schemas.microsoft.com/office/2006/documentManagement/types"/>
    <xsd:import namespace="http://schemas.microsoft.com/office/infopath/2007/PartnerControls"/>
    <xsd:element name="DateandTime" ma:index="8" nillable="true" ma:displayName="Date and Time" ma:format="DateTime" ma:internalName="DateandTim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812CE21-DDE3-40B2-958C-28CC9B88C929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81d76e57-358b-4421-8e35-ee887a16e53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A0E0235-97D6-4B54-B468-95B3CEA9F175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838EDF7F-F4FB-4D17-A45A-C5EF3BE7D9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d76e57-358b-4421-8e35-ee887a16e5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8395CD9-1A46-4ADF-B93F-DF08DEFFB80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17825</TotalTime>
  <Words>921</Words>
  <Application>Microsoft Office PowerPoint</Application>
  <PresentationFormat>Widescreen</PresentationFormat>
  <Paragraphs>238</Paragraphs>
  <Slides>39</Slides>
  <Notes>39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Century Schoolbook</vt:lpstr>
      <vt:lpstr>Times New Roman</vt:lpstr>
      <vt:lpstr>Wingdings</vt:lpstr>
      <vt:lpstr>4_USAF(Unclas)</vt:lpstr>
      <vt:lpstr>ISB &amp; SIB Hand Off Brief</vt:lpstr>
      <vt:lpstr>Safety Privilege</vt:lpstr>
      <vt:lpstr>Overview</vt:lpstr>
      <vt:lpstr>Overview (1)</vt:lpstr>
      <vt:lpstr>Overview (2)</vt:lpstr>
      <vt:lpstr>PowerPoint Presentation</vt:lpstr>
      <vt:lpstr>ISB Members</vt:lpstr>
      <vt:lpstr>PowerPoint Presentation</vt:lpstr>
      <vt:lpstr>Mishap Data</vt:lpstr>
      <vt:lpstr>PowerPoint Presentation</vt:lpstr>
      <vt:lpstr>Planned Mission</vt:lpstr>
      <vt:lpstr>PowerPoint Presentation</vt:lpstr>
      <vt:lpstr>Mishap Chronology</vt:lpstr>
      <vt:lpstr>PowerPoint Presentation</vt:lpstr>
      <vt:lpstr>Crash Site</vt:lpstr>
      <vt:lpstr>PowerPoint Presentation</vt:lpstr>
      <vt:lpstr>Crew Status</vt:lpstr>
      <vt:lpstr>PowerPoint Presentation</vt:lpstr>
      <vt:lpstr>Mortuary Affairs</vt:lpstr>
      <vt:lpstr>PowerPoint Presentation</vt:lpstr>
      <vt:lpstr>Mishap Equipment</vt:lpstr>
      <vt:lpstr>PowerPoint Presentation</vt:lpstr>
      <vt:lpstr>Toxicology Testing</vt:lpstr>
      <vt:lpstr>PowerPoint Presentation</vt:lpstr>
      <vt:lpstr>Accomplished Interviews</vt:lpstr>
      <vt:lpstr>PowerPoint Presentation</vt:lpstr>
      <vt:lpstr>Records Impoundment</vt:lpstr>
      <vt:lpstr>PowerPoint Presentation</vt:lpstr>
      <vt:lpstr>Media Interest</vt:lpstr>
      <vt:lpstr>PowerPoint Presentation</vt:lpstr>
      <vt:lpstr>SIB Logistics</vt:lpstr>
      <vt:lpstr>PowerPoint Presentation</vt:lpstr>
      <vt:lpstr>Admin - POC Information</vt:lpstr>
      <vt:lpstr>PowerPoint Presentation</vt:lpstr>
      <vt:lpstr>Outstanding Issues</vt:lpstr>
      <vt:lpstr>PowerPoint Presentation</vt:lpstr>
      <vt:lpstr>Local Area Safety</vt:lpstr>
      <vt:lpstr>Summary</vt:lpstr>
      <vt:lpstr>Questions?</vt:lpstr>
    </vt:vector>
  </TitlesOfParts>
  <Company>HQ USAF/______, Pentagon, DC 20330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Edelblute, Jason S Lt Col MIL USAF AF/SEI</dc:creator>
  <cp:lastModifiedBy>HESCH, SARA J Capt USAF ANG NMSTHQ/A1</cp:lastModifiedBy>
  <cp:revision>1565</cp:revision>
  <cp:lastPrinted>2023-02-08T15:00:59Z</cp:lastPrinted>
  <dcterms:created xsi:type="dcterms:W3CDTF">2000-04-26T18:38:01Z</dcterms:created>
  <dcterms:modified xsi:type="dcterms:W3CDTF">2023-08-07T17:24:35Z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0x0101004DFD21D975C59B43AFAB5B302237FE8A</vt:lpwstr>
  </property>
</Properties>
</file>